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Lato" panose="020B0604020202020204" charset="0"/>
      <p:regular r:id="rId29"/>
      <p:bold r:id="rId30"/>
      <p:italic r:id="rId31"/>
      <p:boldItalic r:id="rId32"/>
    </p:embeddedFont>
    <p:embeddedFont>
      <p:font typeface="Raleway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50" y="4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ea7cf56a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ea7cf56a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ea87b9cba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ea87b9cba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ea7cf56a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ea7cf56a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ea87b9cba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ea87b9cba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ea87b9cba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ea87b9cba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ea87b9c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ea87b9c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ea87b9cba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ea87b9cba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ea87b9cb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ea87b9cb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ea87b9cb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ea87b9cb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ea87b9cba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ea87b9cba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ea7cf56a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ea7cf56a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ea87b9cba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ea87b9cba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ea87b9cba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ea87b9cba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ea87b9cba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ea87b9cba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ea9c555d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ea9c555d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ea9c555d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ea9c555d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ea7cf56a7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4ea7cf56a7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ea7cf56a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ea7cf56a7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ea73fc1c1_0_1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ea73fc1c1_0_1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ea9c555d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ea9c555d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ea9c555d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ea9c555d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ea7cf56a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ea7cf56a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ea9c555d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ea9c555d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ea7cf56a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ea7cf56a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ea87b9cba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ea87b9cba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389550" y="328475"/>
            <a:ext cx="5265300" cy="19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3"/>
                </a:solidFill>
                <a:highlight>
                  <a:schemeClr val="lt1"/>
                </a:highlight>
              </a:rPr>
              <a:t>BART</a:t>
            </a:r>
            <a:endParaRPr sz="6000">
              <a:solidFill>
                <a:schemeClr val="accent3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highlight>
                  <a:srgbClr val="FFFFFF"/>
                </a:highlight>
              </a:rPr>
              <a:t>2018 ridership</a:t>
            </a:r>
            <a:r>
              <a:rPr lang="en">
                <a:solidFill>
                  <a:schemeClr val="accent3"/>
                </a:solidFill>
                <a:highlight>
                  <a:schemeClr val="lt1"/>
                </a:highlight>
              </a:rPr>
              <a:t> </a:t>
            </a:r>
            <a:endParaRPr>
              <a:solidFill>
                <a:schemeClr val="accent3"/>
              </a:solidFill>
              <a:highlight>
                <a:schemeClr val="lt1"/>
              </a:highlight>
            </a:endParaRP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542550" y="3192475"/>
            <a:ext cx="6331500" cy="165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highlight>
                <a:schemeClr val="lt1"/>
              </a:highlight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3"/>
                </a:solidFill>
                <a:highlight>
                  <a:schemeClr val="lt1"/>
                </a:highlight>
              </a:rPr>
              <a:t>UCB Ext Data Analytics </a:t>
            </a:r>
            <a:endParaRPr sz="2400" b="1">
              <a:solidFill>
                <a:schemeClr val="accent3"/>
              </a:solidFill>
              <a:highlight>
                <a:schemeClr val="lt1"/>
              </a:highlight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3"/>
                </a:solidFill>
                <a:highlight>
                  <a:schemeClr val="lt1"/>
                </a:highlight>
              </a:rPr>
              <a:t>Project-2 Presentation</a:t>
            </a:r>
            <a:endParaRPr sz="2400" b="1">
              <a:solidFill>
                <a:schemeClr val="accent3"/>
              </a:solidFill>
              <a:highlight>
                <a:schemeClr val="lt1"/>
              </a:highlight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accent3"/>
              </a:solidFill>
              <a:highlight>
                <a:schemeClr val="lt1"/>
              </a:highlight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3"/>
                </a:solidFill>
                <a:highlight>
                  <a:schemeClr val="lt1"/>
                </a:highlight>
              </a:rPr>
              <a:t>Rosa, Grace, Ryan, Dan</a:t>
            </a:r>
            <a:endParaRPr sz="2400" b="1">
              <a:solidFill>
                <a:schemeClr val="accent3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logic, chord, scatter, functions, radial (js)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5069600" y="4408200"/>
            <a:ext cx="2900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Fremont - Daly City</a:t>
            </a:r>
            <a:endParaRPr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100" y="4408200"/>
            <a:ext cx="568799" cy="32204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4. Created different JavaScript files for each visualization idea:</a:t>
            </a:r>
            <a:endParaRPr>
              <a:solidFill>
                <a:schemeClr val="accent3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lang="en">
                <a:solidFill>
                  <a:schemeClr val="accent3"/>
                </a:solidFill>
              </a:rPr>
              <a:t>logic.js for Leaflet and D3 rendering directly from BART metadata API</a:t>
            </a:r>
            <a:endParaRPr>
              <a:solidFill>
                <a:schemeClr val="accent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lang="en">
                <a:solidFill>
                  <a:schemeClr val="accent3"/>
                </a:solidFill>
              </a:rPr>
              <a:t>chord.js for </a:t>
            </a:r>
            <a:r>
              <a:rPr lang="en">
                <a:solidFill>
                  <a:srgbClr val="FF0000"/>
                </a:solidFill>
              </a:rPr>
              <a:t>ZingChart </a:t>
            </a:r>
            <a:r>
              <a:rPr lang="en">
                <a:solidFill>
                  <a:schemeClr val="accent3"/>
                </a:solidFill>
              </a:rPr>
              <a:t>chord diagram</a:t>
            </a:r>
            <a:endParaRPr>
              <a:solidFill>
                <a:schemeClr val="accent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lang="en">
                <a:solidFill>
                  <a:schemeClr val="accent3"/>
                </a:solidFill>
              </a:rPr>
              <a:t>Radial.js for </a:t>
            </a:r>
            <a:r>
              <a:rPr lang="en">
                <a:solidFill>
                  <a:srgbClr val="FF0000"/>
                </a:solidFill>
              </a:rPr>
              <a:t>am4Charts </a:t>
            </a:r>
            <a:r>
              <a:rPr lang="en">
                <a:solidFill>
                  <a:schemeClr val="accent3"/>
                </a:solidFill>
              </a:rPr>
              <a:t>interactive bar chart</a:t>
            </a:r>
            <a:endParaRPr>
              <a:solidFill>
                <a:schemeClr val="accent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lang="en">
                <a:solidFill>
                  <a:schemeClr val="accent3"/>
                </a:solidFill>
              </a:rPr>
              <a:t>scatter.js for Leaflet and D3 rendering from Interactive Month &amp; Entry Station drop down menus</a:t>
            </a:r>
            <a:endParaRPr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logic, chord, scatter, functions, radial (js)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148" name="Google Shape;148;p23"/>
          <p:cNvSpPr txBox="1"/>
          <p:nvPr/>
        </p:nvSpPr>
        <p:spPr>
          <a:xfrm>
            <a:off x="5069600" y="4408200"/>
            <a:ext cx="2900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Fremont - Daly City</a:t>
            </a:r>
            <a:endParaRPr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100" y="4408200"/>
            <a:ext cx="568799" cy="32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1775" y="2983000"/>
            <a:ext cx="2460077" cy="174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6325" y="2983000"/>
            <a:ext cx="2340302" cy="174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0975" y="1211350"/>
            <a:ext cx="2460074" cy="159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96816" y="2976125"/>
            <a:ext cx="2134359" cy="174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Visualizations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725" y="1543875"/>
            <a:ext cx="4818225" cy="329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>
            <a:spLocks noGrp="1"/>
          </p:cNvSpPr>
          <p:nvPr>
            <p:ph type="ctrTitle"/>
          </p:nvPr>
        </p:nvSpPr>
        <p:spPr>
          <a:xfrm>
            <a:off x="1863625" y="5589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index.html, app.py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975" y="1568275"/>
            <a:ext cx="3675075" cy="331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0925" y="1568275"/>
            <a:ext cx="3818473" cy="331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6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249" y="154994"/>
            <a:ext cx="6331500" cy="4833518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75" y="844325"/>
            <a:ext cx="8878901" cy="385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8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7" name="Google Shape;1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239" y="326675"/>
            <a:ext cx="5011524" cy="449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9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504" y="0"/>
            <a:ext cx="785099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0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1" name="Google Shape;2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18" y="0"/>
            <a:ext cx="785956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1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8" name="Google Shape;2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098" y="0"/>
            <a:ext cx="80478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ctrTitle"/>
          </p:nvPr>
        </p:nvSpPr>
        <p:spPr>
          <a:xfrm>
            <a:off x="326775" y="630225"/>
            <a:ext cx="83763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what happens to ridership over time?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1"/>
          </p:nvPr>
        </p:nvSpPr>
        <p:spPr>
          <a:xfrm>
            <a:off x="6005449" y="2172225"/>
            <a:ext cx="2480400" cy="60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-and in which stations?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775" y="2298450"/>
            <a:ext cx="5095724" cy="275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5" name="Google Shape;2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500" y="0"/>
            <a:ext cx="7492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3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2" name="Google Shape;2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266" y="0"/>
            <a:ext cx="759346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34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9" name="Google Shape;2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533" y="0"/>
            <a:ext cx="750493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5. From all charts:</a:t>
            </a:r>
            <a:endParaRPr>
              <a:solidFill>
                <a:schemeClr val="accent3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lang="en">
                <a:solidFill>
                  <a:schemeClr val="accent3"/>
                </a:solidFill>
              </a:rPr>
              <a:t>Traffic does not really vary for individual station by month with few exceptions:</a:t>
            </a:r>
            <a:endParaRPr>
              <a:solidFill>
                <a:schemeClr val="accent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</a:pPr>
            <a:r>
              <a:rPr lang="en">
                <a:solidFill>
                  <a:schemeClr val="accent3"/>
                </a:solidFill>
              </a:rPr>
              <a:t>December has less M-F traffic; likely explained by holidays</a:t>
            </a:r>
            <a:endParaRPr>
              <a:solidFill>
                <a:schemeClr val="accent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</a:pPr>
            <a:r>
              <a:rPr lang="en">
                <a:solidFill>
                  <a:schemeClr val="accent3"/>
                </a:solidFill>
              </a:rPr>
              <a:t>September has much more M-F traffic; likely explained by school back in session</a:t>
            </a:r>
            <a:endParaRPr>
              <a:solidFill>
                <a:schemeClr val="accent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lang="en">
                <a:solidFill>
                  <a:schemeClr val="accent3"/>
                </a:solidFill>
              </a:rPr>
              <a:t>More people ride BART to leave SF than to come</a:t>
            </a:r>
            <a:endParaRPr>
              <a:solidFill>
                <a:schemeClr val="accent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</a:pPr>
            <a:r>
              <a:rPr lang="en">
                <a:solidFill>
                  <a:schemeClr val="accent3"/>
                </a:solidFill>
              </a:rPr>
              <a:t>Alternate modes of transportation (AC Transit, Ferry, etc.)</a:t>
            </a:r>
            <a:endParaRPr>
              <a:solidFill>
                <a:schemeClr val="accent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</a:pPr>
            <a:r>
              <a:rPr lang="en">
                <a:solidFill>
                  <a:schemeClr val="accent3"/>
                </a:solidFill>
              </a:rPr>
              <a:t>No carpool lane leaving SF on Bay Bridge</a:t>
            </a:r>
            <a:endParaRPr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235" name="Google Shape;235;p3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overallAnalysis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36" name="Google Shape;236;p35"/>
          <p:cNvSpPr txBox="1"/>
          <p:nvPr/>
        </p:nvSpPr>
        <p:spPr>
          <a:xfrm>
            <a:off x="5831600" y="4408200"/>
            <a:ext cx="2900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Richmond - Millbrae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7" name="Google Shape;2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9500" y="4408200"/>
            <a:ext cx="568799" cy="32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DELAYS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243" name="Google Shape;24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400" y="1477025"/>
            <a:ext cx="5254300" cy="35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lessons learned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49" name="Google Shape;249;p37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lang="en">
                <a:solidFill>
                  <a:schemeClr val="accent3"/>
                </a:solidFill>
              </a:rPr>
              <a:t>Github is useful…  if you know what you’re doing.</a:t>
            </a:r>
            <a:endParaRPr>
              <a:solidFill>
                <a:schemeClr val="accent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lang="en">
                <a:solidFill>
                  <a:schemeClr val="accent3"/>
                </a:solidFill>
              </a:rPr>
              <a:t>Difficult to render two leaflet maps in same index.html page.</a:t>
            </a:r>
            <a:endParaRPr>
              <a:solidFill>
                <a:schemeClr val="accent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lang="en">
                <a:solidFill>
                  <a:schemeClr val="accent3"/>
                </a:solidFill>
              </a:rPr>
              <a:t>Difficult to render correct API format for ZingChart and am4Charts in app.py.</a:t>
            </a:r>
            <a:endParaRPr>
              <a:solidFill>
                <a:schemeClr val="accent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lang="en">
                <a:solidFill>
                  <a:schemeClr val="accent3"/>
                </a:solidFill>
              </a:rPr>
              <a:t>BART API under construction so we couldn’t board the API trains.  Took valuable time to wrangle data into DB.</a:t>
            </a:r>
            <a:endParaRPr>
              <a:solidFill>
                <a:schemeClr val="accent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lang="en">
                <a:solidFill>
                  <a:schemeClr val="accent3"/>
                </a:solidFill>
              </a:rPr>
              <a:t>Difficult to make for loop in Jinja for 50 station names</a:t>
            </a:r>
            <a:endParaRPr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pic>
        <p:nvPicPr>
          <p:cNvPr id="250" name="Google Shape;25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00" y="1179600"/>
            <a:ext cx="2191375" cy="12989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1" name="Google Shape;25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200" y="2895275"/>
            <a:ext cx="2191376" cy="141272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thank you!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257" name="Google Shape;25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1500" y="12113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two main sources:</a:t>
            </a:r>
            <a:endParaRPr>
              <a:solidFill>
                <a:schemeClr val="accent3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lang="en">
                <a:solidFill>
                  <a:schemeClr val="accent3"/>
                </a:solidFill>
              </a:rPr>
              <a:t>BART API for station metadata only</a:t>
            </a:r>
            <a:endParaRPr>
              <a:solidFill>
                <a:schemeClr val="accent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</a:pPr>
            <a:r>
              <a:rPr lang="en">
                <a:solidFill>
                  <a:schemeClr val="accent3"/>
                </a:solidFill>
              </a:rPr>
              <a:t>Station abbreviation,  name, lat/lng, address</a:t>
            </a:r>
            <a:endParaRPr>
              <a:solidFill>
                <a:schemeClr val="accent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lang="en">
                <a:solidFill>
                  <a:schemeClr val="accent3"/>
                </a:solidFill>
              </a:rPr>
              <a:t>BART csv/Excel reports for ridership to/from each station</a:t>
            </a:r>
            <a:endParaRPr>
              <a:solidFill>
                <a:schemeClr val="accent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</a:pPr>
            <a:r>
              <a:rPr lang="en">
                <a:solidFill>
                  <a:schemeClr val="accent3"/>
                </a:solidFill>
              </a:rPr>
              <a:t>1 file per month</a:t>
            </a:r>
            <a:endParaRPr>
              <a:solidFill>
                <a:schemeClr val="accent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</a:pPr>
            <a:r>
              <a:rPr lang="en">
                <a:solidFill>
                  <a:schemeClr val="accent3"/>
                </a:solidFill>
              </a:rPr>
              <a:t>Two new stations did not exist in before April 2018</a:t>
            </a:r>
            <a:endParaRPr>
              <a:solidFill>
                <a:schemeClr val="accent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</a:pPr>
            <a:r>
              <a:rPr lang="en">
                <a:solidFill>
                  <a:schemeClr val="accent3"/>
                </a:solidFill>
              </a:rPr>
              <a:t>Two other stations are not operational</a:t>
            </a:r>
            <a:endParaRPr>
              <a:solidFill>
                <a:schemeClr val="accent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</a:pPr>
            <a:r>
              <a:rPr lang="en">
                <a:solidFill>
                  <a:schemeClr val="accent3"/>
                </a:solidFill>
              </a:rPr>
              <a:t>Not all months had weekend traffic or Sun - Sat overall info, so we used the most consistent data: </a:t>
            </a:r>
            <a:r>
              <a:rPr lang="en" b="1">
                <a:solidFill>
                  <a:schemeClr val="accent3"/>
                </a:solidFill>
              </a:rPr>
              <a:t>AVG WEEKDAY TRAFFIC</a:t>
            </a:r>
            <a:endParaRPr b="1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1C232"/>
              </a:solidFill>
            </a:endParaRPr>
          </a:p>
        </p:txBody>
      </p:sp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bartData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1. Loaded 12 Excel files into ipynb.  Prepared data to send to MySQL.  </a:t>
            </a:r>
            <a:endParaRPr>
              <a:solidFill>
                <a:schemeClr val="accent3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lang="en">
                <a:solidFill>
                  <a:schemeClr val="accent3"/>
                </a:solidFill>
              </a:rPr>
              <a:t>Python libraries: </a:t>
            </a:r>
            <a:endParaRPr>
              <a:solidFill>
                <a:schemeClr val="accent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</a:pPr>
            <a:r>
              <a:rPr lang="en">
                <a:solidFill>
                  <a:schemeClr val="accent3"/>
                </a:solidFill>
              </a:rPr>
              <a:t>pandas, numpy, functools, itertools, datetime, calendar, requests, json </a:t>
            </a:r>
            <a:endParaRPr>
              <a:solidFill>
                <a:schemeClr val="accent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lang="en">
                <a:solidFill>
                  <a:schemeClr val="accent3"/>
                </a:solidFill>
              </a:rPr>
              <a:t>ORM: </a:t>
            </a:r>
            <a:endParaRPr>
              <a:solidFill>
                <a:schemeClr val="accent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</a:pPr>
            <a:r>
              <a:rPr lang="en">
                <a:solidFill>
                  <a:schemeClr val="accent3"/>
                </a:solidFill>
              </a:rPr>
              <a:t>SQLAlchemy</a:t>
            </a:r>
            <a:endParaRPr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1C232"/>
              </a:solidFill>
            </a:endParaRPr>
          </a:p>
        </p:txBody>
      </p:sp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dataMunging (Python)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2859800" y="4408200"/>
            <a:ext cx="2900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  <a:latin typeface="Lato"/>
                <a:ea typeface="Lato"/>
                <a:cs typeface="Lato"/>
                <a:sym typeface="Lato"/>
              </a:rPr>
              <a:t>Pittsburg/Bay Point - SFO/Millbrae</a:t>
            </a:r>
            <a:endParaRPr>
              <a:solidFill>
                <a:srgbClr val="F1C23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4700" y="4408200"/>
            <a:ext cx="568799" cy="32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ipynb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2859800" y="4408200"/>
            <a:ext cx="2900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  <a:latin typeface="Lato"/>
                <a:ea typeface="Lato"/>
                <a:cs typeface="Lato"/>
                <a:sym typeface="Lato"/>
              </a:rPr>
              <a:t>Pittsburg/Bay Point - SFO/Millbrae</a:t>
            </a:r>
            <a:endParaRPr>
              <a:solidFill>
                <a:srgbClr val="F1C23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4700" y="4408200"/>
            <a:ext cx="568799" cy="32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4700" y="1150950"/>
            <a:ext cx="6467627" cy="31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2. Sent cleaned data to MySQL:</a:t>
            </a:r>
            <a:endParaRPr>
              <a:solidFill>
                <a:schemeClr val="accent3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lang="en">
                <a:solidFill>
                  <a:schemeClr val="accent3"/>
                </a:solidFill>
              </a:rPr>
              <a:t>Pymysql library </a:t>
            </a:r>
            <a:endParaRPr>
              <a:solidFill>
                <a:schemeClr val="accent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</a:pPr>
            <a:r>
              <a:rPr lang="en">
                <a:solidFill>
                  <a:schemeClr val="accent3"/>
                </a:solidFill>
              </a:rPr>
              <a:t>Shortcut configuration between SQLAlchemy &amp; Python!</a:t>
            </a:r>
            <a:endParaRPr>
              <a:solidFill>
                <a:schemeClr val="accent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lang="en">
                <a:solidFill>
                  <a:schemeClr val="accent3"/>
                </a:solidFill>
              </a:rPr>
              <a:t>Two databases: </a:t>
            </a:r>
            <a:endParaRPr>
              <a:solidFill>
                <a:schemeClr val="accent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</a:pPr>
            <a:r>
              <a:rPr lang="en">
                <a:solidFill>
                  <a:schemeClr val="accent3"/>
                </a:solidFill>
              </a:rPr>
              <a:t>metadata (BART API data of 50 stations; 50 records)</a:t>
            </a:r>
            <a:endParaRPr>
              <a:solidFill>
                <a:schemeClr val="accent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</a:pPr>
            <a:r>
              <a:rPr lang="en">
                <a:solidFill>
                  <a:schemeClr val="accent3"/>
                </a:solidFill>
              </a:rPr>
              <a:t>ridership (2018 data from ipynb file; 30,000 records)</a:t>
            </a:r>
            <a:endParaRPr sz="140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9900"/>
              </a:solidFill>
            </a:endParaRPr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dataBase (SQLAlchemy, MySQL)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3240800" y="4408200"/>
            <a:ext cx="2900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Dublin/Pleasanton - Daly City</a:t>
            </a:r>
            <a:endParaRPr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8100" y="4408200"/>
            <a:ext cx="568799" cy="32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dataBase (SQLAlchemy, MySQL)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3240800" y="4408200"/>
            <a:ext cx="2900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Dublin/Pleasanton - Daly City</a:t>
            </a:r>
            <a:endParaRPr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8100" y="4408200"/>
            <a:ext cx="568799" cy="32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2225" y="1363750"/>
            <a:ext cx="6142626" cy="28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app.py (Flask)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124" name="Google Shape;124;p20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3. Create Flask routes from database tables:</a:t>
            </a:r>
            <a:endParaRPr>
              <a:solidFill>
                <a:schemeClr val="accent3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lang="en">
                <a:solidFill>
                  <a:schemeClr val="accent3"/>
                </a:solidFill>
              </a:rPr>
              <a:t>@app.route(‘/’)</a:t>
            </a:r>
            <a:endParaRPr>
              <a:solidFill>
                <a:schemeClr val="accent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lang="en">
                <a:solidFill>
                  <a:schemeClr val="accent3"/>
                </a:solidFill>
              </a:rPr>
              <a:t>@app.route(‘/metadata’)</a:t>
            </a:r>
            <a:endParaRPr>
              <a:solidFill>
                <a:schemeClr val="accent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lang="en">
                <a:solidFill>
                  <a:schemeClr val="accent3"/>
                </a:solidFill>
              </a:rPr>
              <a:t>@app.route(‘/data’)</a:t>
            </a:r>
            <a:endParaRPr>
              <a:solidFill>
                <a:schemeClr val="accent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</a:pPr>
            <a:r>
              <a:rPr lang="en">
                <a:solidFill>
                  <a:schemeClr val="accent3"/>
                </a:solidFill>
              </a:rPr>
              <a:t>Merged metadata and ridership tables on 2-digit station abbr</a:t>
            </a:r>
            <a:endParaRPr>
              <a:solidFill>
                <a:schemeClr val="accent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lang="en">
                <a:solidFill>
                  <a:schemeClr val="accent3"/>
                </a:solidFill>
              </a:rPr>
              <a:t>@app.route(‘/trips’)</a:t>
            </a:r>
            <a:endParaRPr>
              <a:solidFill>
                <a:schemeClr val="accent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</a:pPr>
            <a:r>
              <a:rPr lang="en">
                <a:solidFill>
                  <a:schemeClr val="accent3"/>
                </a:solidFill>
              </a:rPr>
              <a:t>Merged metadata and ridership tables on 2-digit station abbr, county</a:t>
            </a:r>
            <a:endParaRPr>
              <a:solidFill>
                <a:schemeClr val="accent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lang="en">
                <a:solidFill>
                  <a:schemeClr val="accent3"/>
                </a:solidFill>
              </a:rPr>
              <a:t>+ more...</a:t>
            </a:r>
            <a:endParaRPr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38761D"/>
              </a:solidFill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3850400" y="4408200"/>
            <a:ext cx="2900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Richmond - Fremont</a:t>
            </a:r>
            <a:endParaRPr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4900" y="4408200"/>
            <a:ext cx="568799" cy="32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app.py (Flask)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3850400" y="4408200"/>
            <a:ext cx="29001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Richmond - Fremont</a:t>
            </a:r>
            <a:endParaRPr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4900" y="4408200"/>
            <a:ext cx="568799" cy="32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2900" y="1211350"/>
            <a:ext cx="5239200" cy="313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512</Words>
  <Application>Microsoft Office PowerPoint</Application>
  <PresentationFormat>On-screen Show (16:9)</PresentationFormat>
  <Paragraphs>77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Lato</vt:lpstr>
      <vt:lpstr>Raleway</vt:lpstr>
      <vt:lpstr>Arial</vt:lpstr>
      <vt:lpstr>Swiss</vt:lpstr>
      <vt:lpstr>BART 2018 ridership </vt:lpstr>
      <vt:lpstr>what happens to ridership over time?</vt:lpstr>
      <vt:lpstr>bartData</vt:lpstr>
      <vt:lpstr>dataMunging (Python)</vt:lpstr>
      <vt:lpstr>ipynb</vt:lpstr>
      <vt:lpstr>dataBase (SQLAlchemy, MySQL)</vt:lpstr>
      <vt:lpstr>dataBase (SQLAlchemy, MySQL)</vt:lpstr>
      <vt:lpstr>app.py (Flask)</vt:lpstr>
      <vt:lpstr>app.py (Flask)</vt:lpstr>
      <vt:lpstr>logic, chord, scatter, functions, radial (js)</vt:lpstr>
      <vt:lpstr>logic, chord, scatter, functions, radial (js)</vt:lpstr>
      <vt:lpstr>Visualizations</vt:lpstr>
      <vt:lpstr>index.html, app.py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overallAnalysis</vt:lpstr>
      <vt:lpstr>DELAYS</vt:lpstr>
      <vt:lpstr>lessons learned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BART 2018 ridership </dc:title>
  <dc:creator>Beaman, Dan</dc:creator>
  <cp:lastModifiedBy>Beaman, Dan</cp:lastModifiedBy>
  <cp:revision>1</cp:revision>
  <dcterms:modified xsi:type="dcterms:W3CDTF">2019-02-03T02:19:44Z</dcterms:modified>
</cp:coreProperties>
</file>